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358" r:id="rId3"/>
    <p:sldId id="340" r:id="rId4"/>
    <p:sldId id="342" r:id="rId5"/>
    <p:sldId id="334" r:id="rId6"/>
    <p:sldId id="359" r:id="rId7"/>
    <p:sldId id="346" r:id="rId8"/>
    <p:sldId id="347" r:id="rId9"/>
    <p:sldId id="355" r:id="rId10"/>
    <p:sldId id="348" r:id="rId11"/>
    <p:sldId id="349" r:id="rId12"/>
    <p:sldId id="351" r:id="rId13"/>
    <p:sldId id="315" r:id="rId14"/>
    <p:sldId id="317" r:id="rId15"/>
    <p:sldId id="319" r:id="rId16"/>
    <p:sldId id="357" r:id="rId17"/>
    <p:sldId id="356" r:id="rId18"/>
    <p:sldId id="324" r:id="rId19"/>
    <p:sldId id="330" r:id="rId20"/>
    <p:sldId id="326" r:id="rId21"/>
    <p:sldId id="328" r:id="rId22"/>
    <p:sldId id="331" r:id="rId23"/>
    <p:sldId id="307" r:id="rId24"/>
    <p:sldId id="309" r:id="rId25"/>
    <p:sldId id="310" r:id="rId26"/>
    <p:sldId id="311" r:id="rId27"/>
    <p:sldId id="314" r:id="rId28"/>
    <p:sldId id="332" r:id="rId29"/>
    <p:sldId id="333" r:id="rId30"/>
    <p:sldId id="32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BA1F0-E179-4259-91AE-FE7665784060}" v="154" dt="2022-08-30T05:58:08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3" autoAdjust="0"/>
    <p:restoredTop sz="95865" autoAdjust="0"/>
  </p:normalViewPr>
  <p:slideViewPr>
    <p:cSldViewPr snapToGrid="0">
      <p:cViewPr varScale="1">
        <p:scale>
          <a:sx n="109" d="100"/>
          <a:sy n="109" d="100"/>
        </p:scale>
        <p:origin x="122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746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1pPr>
            <a:lvl2pPr marL="772519" indent="-297123" defTabSz="955746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2pPr>
            <a:lvl3pPr marL="1188491" indent="-237698" defTabSz="955746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3pPr>
            <a:lvl4pPr marL="1663888" indent="-237698" defTabSz="955746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4pPr>
            <a:lvl5pPr marL="2139285" indent="-237698" defTabSz="955746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5pPr>
            <a:lvl6pPr marL="2614681" indent="-237698" defTabSz="95574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6pPr>
            <a:lvl7pPr marL="3090078" indent="-237698" defTabSz="95574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7pPr>
            <a:lvl8pPr marL="3565474" indent="-237698" defTabSz="95574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8pPr>
            <a:lvl9pPr marL="4040871" indent="-237698" defTabSz="955746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defRPr>
            </a:lvl9pPr>
          </a:lstStyle>
          <a:p>
            <a:fld id="{F8A0C586-E5AF-444B-8E54-3480E6984DAD}" type="slidenum">
              <a:rPr kumimoji="0" lang="ko-KR" altLang="en-US" smtClean="0">
                <a:latin typeface="Times New Roman" pitchFamily="18" charset="0"/>
                <a:ea typeface="굴림" charset="-127"/>
              </a:rPr>
              <a:pPr/>
              <a:t>5</a:t>
            </a:fld>
            <a:endParaRPr kumimoji="0" lang="en-US" altLang="ko-KR">
              <a:latin typeface="Times New Roman" pitchFamily="18" charset="0"/>
              <a:ea typeface="굴림" charset="-127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40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95706-865D-4D8E-9BF3-6C7D7A0644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4B5-502A-4054-B02F-013077F9A79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3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4B5-502A-4054-B02F-013077F9A79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5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6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01.</a:t>
            </a:r>
            <a:r>
              <a:rPr lang="ko-KR" altLang="en-US" sz="36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강의 소개 및 </a:t>
            </a:r>
            <a:r>
              <a:rPr lang="en-US" altLang="ko-KR" sz="36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 </a:t>
            </a:r>
            <a:r>
              <a:rPr lang="ko-KR" altLang="en-US" sz="36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소개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3B54-958D-9C59-813D-8DCA3933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vs</a:t>
            </a:r>
            <a:r>
              <a:rPr lang="ko-KR" altLang="en-US" dirty="0"/>
              <a:t> 데이터 과학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BC89-1A84-C1AA-2FB1-2DB00B65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데이터과학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전통적인 데이터 분석과의 차별화를 위한 의도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전통적인 데이터 분석</a:t>
            </a:r>
            <a:endParaRPr lang="en-US" altLang="ko-KR" dirty="0"/>
          </a:p>
          <a:p>
            <a:pPr lvl="1"/>
            <a:r>
              <a:rPr lang="ko-KR" altLang="en-US" dirty="0"/>
              <a:t>통계학을 중심으로 한 응용 수학</a:t>
            </a:r>
            <a:r>
              <a:rPr lang="en-US" altLang="ko-KR" dirty="0"/>
              <a:t>, </a:t>
            </a:r>
            <a:r>
              <a:rPr lang="ko-KR" altLang="en-US" dirty="0"/>
              <a:t>수치 분석</a:t>
            </a:r>
            <a:r>
              <a:rPr lang="en-US" altLang="ko-KR" dirty="0"/>
              <a:t>(</a:t>
            </a:r>
            <a:r>
              <a:rPr lang="en-US" dirty="0"/>
              <a:t>analysis)</a:t>
            </a:r>
            <a:r>
              <a:rPr lang="ko-KR" altLang="en-US" dirty="0"/>
              <a:t>은 샘플</a:t>
            </a:r>
            <a:r>
              <a:rPr lang="en-US" altLang="ko-KR" dirty="0"/>
              <a:t>(</a:t>
            </a:r>
            <a:r>
              <a:rPr lang="ko-KR" altLang="en-US" dirty="0" err="1"/>
              <a:t>표집</a:t>
            </a:r>
            <a:r>
              <a:rPr lang="en-US" altLang="ko-KR" dirty="0"/>
              <a:t>, </a:t>
            </a:r>
            <a:r>
              <a:rPr lang="en-US" dirty="0"/>
              <a:t>sample)</a:t>
            </a:r>
            <a:r>
              <a:rPr lang="ko-KR" altLang="en-US" dirty="0"/>
              <a:t>된 데이터를 다룸</a:t>
            </a:r>
            <a:endParaRPr lang="en-US" altLang="ko-KR" dirty="0"/>
          </a:p>
          <a:p>
            <a:pPr lvl="1"/>
            <a:r>
              <a:rPr lang="ko-KR" altLang="en-US" dirty="0"/>
              <a:t>샘플 데이터</a:t>
            </a:r>
            <a:r>
              <a:rPr lang="en-US" altLang="ko-KR" dirty="0"/>
              <a:t>(</a:t>
            </a:r>
            <a:r>
              <a:rPr lang="en-US" dirty="0"/>
              <a:t>sample data)</a:t>
            </a:r>
            <a:r>
              <a:rPr lang="ko-KR" altLang="en-US" dirty="0"/>
              <a:t>는 전체 데이터의 일부 </a:t>
            </a:r>
            <a:r>
              <a:rPr lang="en-US" altLang="ko-KR" dirty="0"/>
              <a:t>-&gt; </a:t>
            </a:r>
            <a:r>
              <a:rPr lang="ko-KR" altLang="en-US" dirty="0"/>
              <a:t>정확성에 의문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1EFE8-AF21-CCCA-0281-DD488A76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9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6D8D-E68D-DA91-D67B-AB1ED0A7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</a:t>
            </a:r>
            <a:r>
              <a:rPr lang="en-US" altLang="ko-KR" dirty="0"/>
              <a:t>vs </a:t>
            </a:r>
            <a:r>
              <a:rPr lang="ko-KR" altLang="en-US" dirty="0"/>
              <a:t>빅데이터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2130-EF29-FE70-9A94-7237489E5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과학은</a:t>
            </a:r>
            <a:r>
              <a:rPr lang="en-US" altLang="ko-KR" dirty="0"/>
              <a:t> </a:t>
            </a:r>
            <a:r>
              <a:rPr lang="ko-KR" altLang="en-US" dirty="0"/>
              <a:t>빅데이터</a:t>
            </a:r>
            <a:r>
              <a:rPr lang="en-US" altLang="ko-KR" dirty="0"/>
              <a:t>(</a:t>
            </a:r>
            <a:r>
              <a:rPr lang="en-US" dirty="0"/>
              <a:t>Big data)</a:t>
            </a:r>
            <a:r>
              <a:rPr lang="ko-KR" altLang="en-US" dirty="0"/>
              <a:t>와 비슷한 시기에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빅데이터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대용량의 데이터에 대한 분산컴퓨팅</a:t>
            </a:r>
            <a:r>
              <a:rPr lang="en-US" altLang="ko-KR" dirty="0"/>
              <a:t>, </a:t>
            </a:r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 err="1"/>
              <a:t>데이터마이닝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/</a:t>
            </a:r>
            <a:r>
              <a:rPr lang="ko-KR" altLang="en-US" dirty="0"/>
              <a:t>저장 기술</a:t>
            </a:r>
            <a:r>
              <a:rPr lang="en-US" altLang="ko-KR" dirty="0"/>
              <a:t>, </a:t>
            </a:r>
            <a:r>
              <a:rPr lang="ko-KR" altLang="en-US" dirty="0"/>
              <a:t>플랫폼</a:t>
            </a:r>
            <a:r>
              <a:rPr lang="en-US" altLang="ko-KR" dirty="0"/>
              <a:t>, </a:t>
            </a:r>
            <a:r>
              <a:rPr lang="ko-KR" altLang="en-US" dirty="0"/>
              <a:t>방식을 통칭하는 것</a:t>
            </a:r>
            <a:endParaRPr lang="en-US" altLang="ko-KR" dirty="0"/>
          </a:p>
          <a:p>
            <a:pPr lvl="1"/>
            <a:r>
              <a:rPr lang="ko-KR" altLang="en-US" dirty="0"/>
              <a:t>빅데이터 전문가에 요구되는 기술 </a:t>
            </a:r>
            <a:r>
              <a:rPr lang="en-US" altLang="ko-KR" dirty="0"/>
              <a:t>: </a:t>
            </a:r>
            <a:r>
              <a:rPr lang="ko-KR" altLang="en-US" dirty="0"/>
              <a:t>프로그래밍 능력</a:t>
            </a:r>
            <a:r>
              <a:rPr lang="en-US" altLang="ko-KR" dirty="0"/>
              <a:t>, </a:t>
            </a:r>
            <a:r>
              <a:rPr lang="ko-KR" altLang="en-US" dirty="0"/>
              <a:t>분산컴퓨팅 활용을 위한 컴퓨터 공학기술</a:t>
            </a:r>
            <a:r>
              <a:rPr lang="en-US" altLang="ko-KR" dirty="0"/>
              <a:t>, </a:t>
            </a:r>
            <a:r>
              <a:rPr lang="ko-KR" altLang="en-US" dirty="0"/>
              <a:t>데이터분석을 위한 통계학</a:t>
            </a:r>
            <a:r>
              <a:rPr lang="en-US" altLang="ko-KR" dirty="0"/>
              <a:t>, </a:t>
            </a:r>
            <a:r>
              <a:rPr lang="ko-KR" altLang="en-US" dirty="0"/>
              <a:t>기계학습을 위한 수학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데이터 과학</a:t>
            </a:r>
            <a:endParaRPr lang="en-US" altLang="ko-KR" dirty="0"/>
          </a:p>
          <a:p>
            <a:pPr lvl="1"/>
            <a:r>
              <a:rPr lang="ko-KR" altLang="en-US" dirty="0"/>
              <a:t>빅데이터 등장과 함께 대량의 데이터를 빠른 시간안에 처리할 수 있는 </a:t>
            </a:r>
            <a:r>
              <a:rPr lang="ko-KR" altLang="en-US" dirty="0" err="1"/>
              <a:t>분산컴퓨팅기술</a:t>
            </a:r>
            <a:r>
              <a:rPr lang="en-US" altLang="ko-KR" dirty="0"/>
              <a:t>, </a:t>
            </a:r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통계학을 활용해서 이 많은 데이터를 가치화</a:t>
            </a:r>
            <a:r>
              <a:rPr lang="en-US" altLang="ko-KR" dirty="0"/>
              <a:t>(Monetization)</a:t>
            </a:r>
            <a:r>
              <a:rPr lang="ko-KR" altLang="en-US" dirty="0"/>
              <a:t>하고 직접 또는 간접적으로 비즈니스에 적용 하는 시도 지속됨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이를 통칭하여 </a:t>
            </a:r>
            <a:r>
              <a:rPr lang="ko-KR" altLang="en-US" dirty="0"/>
              <a:t>데이터 과학</a:t>
            </a:r>
            <a:endParaRPr lang="en-US" dirty="0"/>
          </a:p>
          <a:p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326F7-82F4-7A8C-3A3E-CC111D3C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06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C45F-6C6B-70FB-571B-35D2218B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사이언스에 필요한 기술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8649-BDB8-8964-E016-D3746D42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통계 </a:t>
            </a:r>
            <a:r>
              <a:rPr lang="en-US" altLang="ko-KR" dirty="0"/>
              <a:t>– </a:t>
            </a:r>
            <a:r>
              <a:rPr lang="en-US" dirty="0"/>
              <a:t>Statistics</a:t>
            </a:r>
          </a:p>
          <a:p>
            <a:endParaRPr lang="en-US" dirty="0"/>
          </a:p>
          <a:p>
            <a:r>
              <a:rPr lang="ko-KR" altLang="en-US" dirty="0"/>
              <a:t>기계학습 및 </a:t>
            </a:r>
            <a:r>
              <a:rPr lang="ko-KR" altLang="en-US" dirty="0" err="1"/>
              <a:t>데이터마이닝</a:t>
            </a:r>
            <a:r>
              <a:rPr lang="ko-KR" altLang="en-US" dirty="0"/>
              <a:t> 기술 </a:t>
            </a:r>
            <a:r>
              <a:rPr lang="en-US" altLang="ko-KR" dirty="0"/>
              <a:t>- Machine Learning And Data Mining</a:t>
            </a:r>
          </a:p>
          <a:p>
            <a:pPr lvl="1"/>
            <a:endParaRPr lang="en-US" dirty="0"/>
          </a:p>
          <a:p>
            <a:r>
              <a:rPr lang="ko-KR" altLang="en-US" dirty="0"/>
              <a:t>데이터시각화 </a:t>
            </a:r>
            <a:r>
              <a:rPr lang="en-US" altLang="ko-KR" dirty="0"/>
              <a:t>- Data Visualization</a:t>
            </a:r>
          </a:p>
          <a:p>
            <a:endParaRPr lang="en-US" altLang="ko-KR" dirty="0"/>
          </a:p>
          <a:p>
            <a:r>
              <a:rPr lang="ko-KR" altLang="en-US" dirty="0"/>
              <a:t>수학 </a:t>
            </a:r>
            <a:r>
              <a:rPr lang="en-US" altLang="ko-KR" dirty="0"/>
              <a:t>– Mathematics</a:t>
            </a:r>
          </a:p>
          <a:p>
            <a:endParaRPr lang="en-US" altLang="ko-KR" dirty="0"/>
          </a:p>
          <a:p>
            <a:r>
              <a:rPr lang="ko-KR" altLang="en-US" dirty="0"/>
              <a:t>비즈니스 지식 </a:t>
            </a:r>
            <a:r>
              <a:rPr lang="en-US" altLang="ko-KR" dirty="0"/>
              <a:t>- Domain Knowledge</a:t>
            </a:r>
          </a:p>
          <a:p>
            <a:endParaRPr lang="en-US" altLang="ko-KR" dirty="0"/>
          </a:p>
          <a:p>
            <a:r>
              <a:rPr lang="ko-KR" altLang="en-US" dirty="0"/>
              <a:t>여러 지식과 기술의 융합</a:t>
            </a:r>
          </a:p>
          <a:p>
            <a:pPr lvl="1"/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BFDD6-09AA-74F4-E2ED-32CCDDD9D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26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848FC-8DFD-383D-56A9-8C281A9D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Science)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1206500"/>
            <a:ext cx="5811838" cy="5265738"/>
          </a:xfrm>
        </p:spPr>
      </p:pic>
      <p:sp>
        <p:nvSpPr>
          <p:cNvPr id="8" name="직사각형 7"/>
          <p:cNvSpPr/>
          <p:nvPr/>
        </p:nvSpPr>
        <p:spPr>
          <a:xfrm>
            <a:off x="244863" y="5828040"/>
            <a:ext cx="2842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사이언스 </a:t>
            </a:r>
            <a:r>
              <a:rPr lang="ko-KR" altLang="en-US" sz="14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벤다이어그램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출처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towardsdatascience.com)</a:t>
            </a:r>
            <a:endParaRPr lang="ko-KR" altLang="en-US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575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9" y="0"/>
            <a:ext cx="8449841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7078" y="0"/>
            <a:ext cx="5782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사이언스 커리큘럼 지도 </a:t>
            </a:r>
            <a:r>
              <a:rPr lang="en-US" altLang="ko-KR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출처</a:t>
            </a:r>
            <a:r>
              <a:rPr lang="en-US" altLang="ko-KR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nirvacana.com)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IBM Watson CTO</a:t>
            </a:r>
            <a:r>
              <a:rPr lang="ko-KR" altLang="en-US" sz="14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였던 </a:t>
            </a:r>
            <a:r>
              <a:rPr lang="en-US" altLang="ko-KR" sz="1400" b="1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'</a:t>
            </a:r>
            <a:r>
              <a:rPr lang="ko-KR" altLang="en-US" sz="1400" b="1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스와미</a:t>
            </a:r>
            <a:r>
              <a:rPr lang="ko-KR" altLang="en-US" sz="1400" b="1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400" b="1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챈드라세카란</a:t>
            </a:r>
            <a:r>
              <a:rPr lang="en-US" altLang="ko-KR" sz="1400" b="1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(Swami </a:t>
            </a:r>
            <a:r>
              <a:rPr lang="en-US" altLang="ko-KR" sz="1400" b="1" i="1" dirty="0" err="1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Chandrasekaran</a:t>
            </a:r>
            <a:r>
              <a:rPr lang="en-US" altLang="ko-KR" sz="1400" b="1" i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)'</a:t>
            </a:r>
            <a:endParaRPr lang="ko-KR" altLang="en-US" sz="14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2854" y="4305299"/>
            <a:ext cx="1205496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854" y="5065492"/>
            <a:ext cx="1205496" cy="125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2854" y="1596340"/>
            <a:ext cx="976896" cy="2705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03212" y="6383898"/>
            <a:ext cx="976896" cy="2705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65062" y="3293720"/>
            <a:ext cx="976896" cy="2705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13333" y="6592669"/>
            <a:ext cx="806267" cy="265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1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50 Best Jobs in America for 2022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FDB1660-8166-0308-B7D1-1174C65D2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076" y="1200150"/>
            <a:ext cx="6931310" cy="521811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9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028F-F7D9-CEFB-A22E-3F0F341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03. </a:t>
            </a:r>
            <a:r>
              <a:rPr lang="ko-KR" altLang="en-US" sz="4000" dirty="0"/>
              <a:t>빅데이터</a:t>
            </a:r>
            <a:r>
              <a:rPr lang="en-US" altLang="ko-KR" sz="4000" dirty="0"/>
              <a:t>(Bigdata) </a:t>
            </a:r>
            <a:r>
              <a:rPr lang="ko-KR" altLang="en-US" sz="4000" dirty="0"/>
              <a:t>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BED8A-F368-A639-18E0-BB15B2C83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03541-79C3-9E89-BE46-CC1D5DC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69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72856"/>
            <a:ext cx="7385990" cy="428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저장 용량 용어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14640" y="37317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십억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4640" y="41549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4640" y="45260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천조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4640" y="49511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백경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4640" y="5328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십해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14640" y="5727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752B4AC-1E84-4D54-8358-762E4ADC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64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증가 현황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데이터 증가 전망</a:t>
            </a:r>
            <a:endParaRPr lang="en-US" altLang="ko-KR" dirty="0"/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33 ZB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175 ZB</a:t>
            </a:r>
            <a:r>
              <a:rPr lang="ko-KR" altLang="en-US" dirty="0"/>
              <a:t> </a:t>
            </a:r>
            <a:r>
              <a:rPr lang="en-US" altLang="ko-KR" dirty="0"/>
              <a:t>(IDC)</a:t>
            </a:r>
          </a:p>
          <a:p>
            <a:r>
              <a:rPr lang="ko-KR" altLang="en-US" dirty="0"/>
              <a:t>데이터 저장 주체</a:t>
            </a:r>
            <a:endParaRPr lang="en-US" altLang="ko-KR" dirty="0"/>
          </a:p>
          <a:p>
            <a:pPr lvl="1"/>
            <a:r>
              <a:rPr lang="ko-KR" altLang="en-US" dirty="0"/>
              <a:t>코어 영역 </a:t>
            </a:r>
            <a:r>
              <a:rPr lang="en-US" altLang="ko-KR" dirty="0"/>
              <a:t>: </a:t>
            </a:r>
            <a:r>
              <a:rPr lang="ko-KR" altLang="en-US" dirty="0"/>
              <a:t>전통적인 데이터센터와 </a:t>
            </a:r>
            <a:r>
              <a:rPr lang="ko-KR" altLang="en-US" dirty="0" err="1"/>
              <a:t>클라우드</a:t>
            </a:r>
            <a:r>
              <a:rPr lang="ko-KR" altLang="en-US" dirty="0"/>
              <a:t> 인프라</a:t>
            </a:r>
          </a:p>
          <a:p>
            <a:pPr lvl="1"/>
            <a:r>
              <a:rPr lang="ko-KR" altLang="en-US" dirty="0"/>
              <a:t>에지 영역 </a:t>
            </a:r>
            <a:r>
              <a:rPr lang="en-US" altLang="ko-KR" dirty="0"/>
              <a:t>: </a:t>
            </a:r>
            <a:r>
              <a:rPr lang="ko-KR" altLang="en-US" dirty="0" err="1"/>
              <a:t>통신탑이나</a:t>
            </a:r>
            <a:r>
              <a:rPr lang="ko-KR" altLang="en-US" dirty="0"/>
              <a:t> 지사 환경</a:t>
            </a:r>
          </a:p>
          <a:p>
            <a:pPr lvl="1"/>
            <a:r>
              <a:rPr lang="ko-KR" altLang="en-US" dirty="0" err="1"/>
              <a:t>엔드포인트</a:t>
            </a:r>
            <a:r>
              <a:rPr lang="ko-KR" altLang="en-US" dirty="0"/>
              <a:t> </a:t>
            </a:r>
            <a:r>
              <a:rPr lang="en-US" altLang="ko-KR" dirty="0"/>
              <a:t>: PC</a:t>
            </a:r>
            <a:r>
              <a:rPr lang="ko-KR" altLang="en-US" dirty="0"/>
              <a:t>나 스마트폰</a:t>
            </a:r>
            <a:r>
              <a:rPr lang="en-US" altLang="ko-KR" dirty="0"/>
              <a:t>, IoT </a:t>
            </a:r>
            <a:r>
              <a:rPr lang="ko-KR" altLang="en-US" dirty="0"/>
              <a:t>디바이스</a:t>
            </a:r>
          </a:p>
          <a:p>
            <a:r>
              <a:rPr lang="en-US" altLang="ko-KR" dirty="0"/>
              <a:t>175 ZB !!</a:t>
            </a:r>
          </a:p>
          <a:p>
            <a:pPr lvl="1"/>
            <a:r>
              <a:rPr lang="ko-KR" altLang="en-US" dirty="0"/>
              <a:t>블루레이디스크를 달까지 </a:t>
            </a:r>
            <a:r>
              <a:rPr lang="en-US" altLang="ko-KR" dirty="0"/>
              <a:t>23</a:t>
            </a:r>
            <a:r>
              <a:rPr lang="ko-KR" altLang="en-US" dirty="0"/>
              <a:t>번 갈 만큼 쌓을 수 있는 양</a:t>
            </a:r>
          </a:p>
          <a:p>
            <a:pPr lvl="1"/>
            <a:r>
              <a:rPr lang="ko-KR" altLang="en-US" dirty="0"/>
              <a:t>가장 큰 용량의 </a:t>
            </a:r>
            <a:r>
              <a:rPr lang="en-US" altLang="ko-KR" dirty="0"/>
              <a:t>12TB HDD 125</a:t>
            </a:r>
            <a:r>
              <a:rPr lang="ko-KR" altLang="en-US" dirty="0"/>
              <a:t>억 개</a:t>
            </a:r>
          </a:p>
          <a:p>
            <a:r>
              <a:rPr lang="ko-KR" altLang="en-US" dirty="0"/>
              <a:t>모든 데이터를 다 저장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7</a:t>
            </a:r>
            <a:r>
              <a:rPr lang="ko-KR" altLang="en-US" dirty="0"/>
              <a:t>년 생산하는 스토리지 총량 </a:t>
            </a:r>
            <a:r>
              <a:rPr lang="en-US" altLang="ko-KR" dirty="0"/>
              <a:t>: 42 ZB</a:t>
            </a:r>
            <a:endParaRPr lang="ko-KR" altLang="en-US" dirty="0"/>
          </a:p>
          <a:p>
            <a:pPr lvl="1"/>
            <a:r>
              <a:rPr lang="ko-KR" altLang="en-US" dirty="0"/>
              <a:t>생성 데이터의 </a:t>
            </a:r>
            <a:r>
              <a:rPr lang="en-US" altLang="ko-KR" dirty="0"/>
              <a:t>30%</a:t>
            </a:r>
            <a:r>
              <a:rPr lang="ko-KR" altLang="en-US" dirty="0"/>
              <a:t>는 실시간 소비</a:t>
            </a:r>
            <a:r>
              <a:rPr lang="en-US" altLang="ko-KR" dirty="0"/>
              <a:t>, </a:t>
            </a:r>
            <a:r>
              <a:rPr lang="ko-KR" altLang="en-US" dirty="0"/>
              <a:t>실제로 저장되는 데이터는 약 </a:t>
            </a:r>
            <a:r>
              <a:rPr lang="en-US" altLang="ko-KR" dirty="0"/>
              <a:t>5% </a:t>
            </a:r>
            <a:endParaRPr lang="ko-KR" altLang="en-US" dirty="0"/>
          </a:p>
          <a:p>
            <a:r>
              <a:rPr lang="ko-KR" altLang="en-US" dirty="0"/>
              <a:t>데이터 생성이 폭증하고 </a:t>
            </a:r>
            <a:r>
              <a:rPr lang="ko-KR" altLang="en-US" dirty="0" err="1"/>
              <a:t>딥러닝과</a:t>
            </a:r>
            <a:r>
              <a:rPr lang="ko-KR" altLang="en-US" dirty="0"/>
              <a:t> 머신 러닝으로 데이터를 분석하려는 양이 늘어나면 저장 하는</a:t>
            </a:r>
            <a:r>
              <a:rPr lang="en-US" altLang="ko-KR" dirty="0"/>
              <a:t> </a:t>
            </a:r>
            <a:r>
              <a:rPr lang="ko-KR" altLang="en-US" dirty="0"/>
              <a:t>데이터 량도 같이 증가 예상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05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증가 크기 </a:t>
            </a:r>
            <a:r>
              <a:rPr lang="en-US" altLang="ko-KR" dirty="0"/>
              <a:t>(</a:t>
            </a:r>
            <a:r>
              <a:rPr lang="ko-KR" altLang="en-US" dirty="0"/>
              <a:t>해외</a:t>
            </a:r>
            <a:r>
              <a:rPr lang="en-US" altLang="ko-KR" dirty="0"/>
              <a:t>) - 2015</a:t>
            </a:r>
            <a:r>
              <a:rPr lang="ko-KR" altLang="en-US" dirty="0"/>
              <a:t>년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ko-KR" dirty="0"/>
              <a:t>LHC (</a:t>
            </a:r>
            <a:r>
              <a:rPr lang="en-US" altLang="ko-KR" dirty="0"/>
              <a:t>large hadron collider)</a:t>
            </a:r>
          </a:p>
          <a:p>
            <a:pPr lvl="1"/>
            <a:r>
              <a:rPr lang="en-CA" altLang="ko-KR" dirty="0"/>
              <a:t>40 TB/S</a:t>
            </a:r>
          </a:p>
          <a:p>
            <a:r>
              <a:rPr lang="en-US" altLang="ko-KR" dirty="0"/>
              <a:t>Facebook</a:t>
            </a:r>
          </a:p>
          <a:p>
            <a:pPr lvl="1"/>
            <a:r>
              <a:rPr lang="ko-KR" altLang="en-US" dirty="0"/>
              <a:t>하루에 </a:t>
            </a:r>
            <a:r>
              <a:rPr lang="en-US" altLang="ko-KR" dirty="0"/>
              <a:t>25</a:t>
            </a:r>
            <a:r>
              <a:rPr lang="ko-KR" altLang="en-US" dirty="0" err="1"/>
              <a:t>억개의</a:t>
            </a:r>
            <a:r>
              <a:rPr lang="ko-KR" altLang="en-US" dirty="0"/>
              <a:t> 콘텐츠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500TB </a:t>
            </a:r>
            <a:r>
              <a:rPr lang="ko-KR" altLang="en-US" dirty="0"/>
              <a:t>이상의 데이터</a:t>
            </a:r>
            <a:endParaRPr lang="en-US" altLang="ko-KR" dirty="0"/>
          </a:p>
          <a:p>
            <a:pPr lvl="1"/>
            <a:r>
              <a:rPr lang="ko-KR" altLang="en-US" dirty="0"/>
              <a:t>하루에 </a:t>
            </a:r>
            <a:r>
              <a:rPr lang="en-US" altLang="ko-KR" dirty="0"/>
              <a:t>27</a:t>
            </a:r>
            <a:r>
              <a:rPr lang="ko-KR" altLang="en-US" dirty="0" err="1"/>
              <a:t>억개의</a:t>
            </a:r>
            <a:r>
              <a:rPr lang="ko-KR" altLang="en-US" dirty="0"/>
              <a:t> 좋아요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400</a:t>
            </a:r>
            <a:r>
              <a:rPr lang="ko-KR" altLang="en-US" dirty="0" err="1"/>
              <a:t>억개의</a:t>
            </a:r>
            <a:r>
              <a:rPr lang="ko-KR" altLang="en-US" dirty="0"/>
              <a:t> 사진</a:t>
            </a:r>
            <a:endParaRPr lang="en-US" altLang="ko-KR" dirty="0"/>
          </a:p>
          <a:p>
            <a:pPr lvl="1"/>
            <a:r>
              <a:rPr lang="en-US" altLang="ko-KR" dirty="0"/>
              <a:t>30</a:t>
            </a:r>
            <a:r>
              <a:rPr lang="ko-KR" altLang="en-US" dirty="0"/>
              <a:t>분에 </a:t>
            </a:r>
            <a:r>
              <a:rPr lang="en-US" altLang="ko-KR" dirty="0"/>
              <a:t>105TB </a:t>
            </a:r>
            <a:r>
              <a:rPr lang="ko-KR" altLang="en-US" dirty="0"/>
              <a:t>데이터 발생</a:t>
            </a:r>
          </a:p>
          <a:p>
            <a:r>
              <a:rPr lang="en-CA" altLang="ko-KR" dirty="0"/>
              <a:t>Twitter</a:t>
            </a:r>
          </a:p>
          <a:p>
            <a:pPr lvl="1"/>
            <a:r>
              <a:rPr lang="ko-KR" altLang="en-US" dirty="0"/>
              <a:t>하루에 약 </a:t>
            </a:r>
            <a:r>
              <a:rPr lang="en-CA" altLang="ko-KR" dirty="0"/>
              <a:t>12 TB </a:t>
            </a:r>
            <a:r>
              <a:rPr lang="ko-KR" altLang="en-US" dirty="0"/>
              <a:t>데이터 생성</a:t>
            </a:r>
            <a:r>
              <a:rPr lang="en-CA" altLang="ko-KR" dirty="0"/>
              <a:t> </a:t>
            </a:r>
          </a:p>
          <a:p>
            <a:r>
              <a:rPr lang="en-CA" altLang="ko-KR" dirty="0"/>
              <a:t>New York Stock Exchange</a:t>
            </a:r>
          </a:p>
          <a:p>
            <a:pPr lvl="1"/>
            <a:r>
              <a:rPr lang="ko-KR" altLang="en-US" dirty="0"/>
              <a:t>하루 </a:t>
            </a:r>
            <a:r>
              <a:rPr lang="en-CA" altLang="ko-KR" dirty="0"/>
              <a:t>1TB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028F-F7D9-CEFB-A22E-3F0F341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01. </a:t>
            </a:r>
            <a:r>
              <a:rPr lang="ko-KR" altLang="en-US" sz="4000" dirty="0"/>
              <a:t>강의</a:t>
            </a:r>
            <a:r>
              <a:rPr lang="en-US" altLang="ko-KR" sz="4000" dirty="0"/>
              <a:t> </a:t>
            </a:r>
            <a:r>
              <a:rPr lang="ko-KR" altLang="en-US" sz="4000" dirty="0"/>
              <a:t>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BED8A-F368-A639-18E0-BB15B2C83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03541-79C3-9E89-BE46-CC1D5DC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73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증가 크기 </a:t>
            </a:r>
            <a:r>
              <a:rPr lang="en-US" altLang="ko-KR" dirty="0"/>
              <a:t>(</a:t>
            </a:r>
            <a:r>
              <a:rPr lang="ko-KR" altLang="en-US" dirty="0"/>
              <a:t>국내</a:t>
            </a:r>
            <a:r>
              <a:rPr lang="en-US" altLang="ko-KR" dirty="0"/>
              <a:t>) – 2015</a:t>
            </a:r>
            <a:r>
              <a:rPr lang="ko-KR" altLang="en-US" dirty="0"/>
              <a:t>년 기준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행정 </a:t>
            </a:r>
            <a:r>
              <a:rPr lang="en-US" altLang="ko-KR" dirty="0"/>
              <a:t>DB </a:t>
            </a:r>
            <a:r>
              <a:rPr lang="ko-KR" altLang="en-US" dirty="0"/>
              <a:t>공유 건수 </a:t>
            </a:r>
            <a:r>
              <a:rPr lang="en-US" altLang="ko-KR" dirty="0"/>
              <a:t>10</a:t>
            </a:r>
            <a:r>
              <a:rPr lang="ko-KR" altLang="en-US" dirty="0" err="1"/>
              <a:t>억건</a:t>
            </a:r>
            <a:endParaRPr lang="en-US" altLang="ko-KR" dirty="0"/>
          </a:p>
          <a:p>
            <a:r>
              <a:rPr lang="ko-KR" altLang="en-US" dirty="0" err="1"/>
              <a:t>카카오톡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일 </a:t>
            </a:r>
            <a:r>
              <a:rPr lang="en-US" altLang="ko-KR" dirty="0"/>
              <a:t>10</a:t>
            </a:r>
            <a:r>
              <a:rPr lang="ko-KR" altLang="en-US" dirty="0" err="1"/>
              <a:t>억건</a:t>
            </a:r>
            <a:r>
              <a:rPr lang="ko-KR" altLang="en-US" dirty="0"/>
              <a:t> 발송</a:t>
            </a:r>
            <a:endParaRPr lang="en-US" altLang="ko-KR" dirty="0"/>
          </a:p>
          <a:p>
            <a:pPr lvl="1"/>
            <a:r>
              <a:rPr lang="ko-KR" altLang="en-US" dirty="0"/>
              <a:t>초당 </a:t>
            </a:r>
            <a:r>
              <a:rPr lang="en-US" altLang="ko-KR" dirty="0"/>
              <a:t>11,574</a:t>
            </a:r>
            <a:r>
              <a:rPr lang="ko-KR" altLang="en-US" dirty="0"/>
              <a:t>건 메시지</a:t>
            </a:r>
            <a:endParaRPr lang="en-US" altLang="ko-KR" dirty="0"/>
          </a:p>
          <a:p>
            <a:r>
              <a:rPr lang="en-US" altLang="ko-KR" dirty="0" err="1"/>
              <a:t>Naver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일 </a:t>
            </a:r>
            <a:r>
              <a:rPr lang="en-US" altLang="ko-KR" dirty="0"/>
              <a:t>12</a:t>
            </a:r>
            <a:r>
              <a:rPr lang="ko-KR" altLang="en-US" dirty="0"/>
              <a:t>억 페이지 뷰</a:t>
            </a:r>
            <a:endParaRPr lang="en-US" altLang="ko-KR" dirty="0"/>
          </a:p>
          <a:p>
            <a:pPr lvl="1"/>
            <a:r>
              <a:rPr lang="ko-KR" altLang="en-US" dirty="0"/>
              <a:t>일 </a:t>
            </a:r>
            <a:r>
              <a:rPr lang="en-US" altLang="ko-KR" dirty="0"/>
              <a:t>1.3</a:t>
            </a:r>
            <a:r>
              <a:rPr lang="ko-KR" altLang="en-US" dirty="0"/>
              <a:t>억 건 검색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836DE9-4CBB-4085-9B9D-596D350EE405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1330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569" b="24093"/>
          <a:stretch/>
        </p:blipFill>
        <p:spPr>
          <a:xfrm>
            <a:off x="2665716" y="350381"/>
            <a:ext cx="6257567" cy="6135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4879" y="16907"/>
            <a:ext cx="283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2016</a:t>
            </a:r>
            <a:r>
              <a:rPr lang="ko-KR" altLang="en-US" sz="1600" b="1" u="sng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기준 데이터 생성 속도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411" y="1501042"/>
            <a:ext cx="2498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2019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</a:t>
            </a:r>
            <a:r>
              <a:rPr lang="en-US" altLang="ko-KR" sz="1400" b="1" u="sng" dirty="0" err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Youtube</a:t>
            </a:r>
            <a:endParaRPr lang="en-US" altLang="ko-KR" sz="1400" b="1" u="sng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분에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300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시간 비디오 업로드</a:t>
            </a:r>
            <a:endParaRPr lang="en-US" altLang="ko-KR" sz="1400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시간에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18TB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411" y="3275320"/>
            <a:ext cx="2418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2017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DNA 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</a:t>
            </a:r>
            <a:endParaRPr lang="en-US" altLang="ko-KR" sz="1400" b="1" u="sng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DNA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90 GB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2.5 Exabyte DNA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378324" y="2000250"/>
            <a:ext cx="479176" cy="239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3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8D69E-E9DA-4AE2-9959-85D6E8E84E4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8721" y="1473889"/>
            <a:ext cx="7929357" cy="144821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solidFill>
                  <a:schemeClr val="tx1"/>
                </a:solidFill>
                <a:latin typeface="+mn-ea"/>
              </a:rPr>
              <a:t>빅데이터란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 기존의 방식으로는 관리와 분석이 매우 어려운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데이터 집합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그리고 이를 관리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•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분석하기 위해 필요한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인력과 조직</a:t>
            </a:r>
            <a:r>
              <a:rPr lang="en-US" altLang="ko-KR" sz="2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+mn-ea"/>
              </a:rPr>
              <a:t>관련 기술까지 포괄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하는 용어 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301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Big Data ?</a:t>
            </a:r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(Volume)</a:t>
            </a:r>
            <a:r>
              <a:rPr lang="ko-KR" altLang="en-US" dirty="0"/>
              <a:t>가 큰 데이터 </a:t>
            </a:r>
            <a:r>
              <a:rPr lang="en-US" altLang="ko-KR" dirty="0"/>
              <a:t>? </a:t>
            </a:r>
          </a:p>
          <a:p>
            <a:pPr lvl="2"/>
            <a:r>
              <a:rPr lang="en-US" altLang="ko-KR" dirty="0"/>
              <a:t>What is big today maybe not big tomorrow</a:t>
            </a:r>
          </a:p>
          <a:p>
            <a:pPr lvl="1"/>
            <a:r>
              <a:rPr lang="ko-KR" altLang="en-US" dirty="0"/>
              <a:t>데이터의 관리</a:t>
            </a:r>
            <a:r>
              <a:rPr lang="en-US" altLang="ko-KR" dirty="0"/>
              <a:t>, </a:t>
            </a:r>
            <a:r>
              <a:rPr lang="ko-KR" altLang="en-US" dirty="0"/>
              <a:t>분석에 대한 종합적 어려움과</a:t>
            </a:r>
            <a:r>
              <a:rPr lang="en-US" altLang="ko-KR" dirty="0"/>
              <a:t> </a:t>
            </a:r>
            <a:r>
              <a:rPr lang="ko-KR" altLang="en-US" dirty="0"/>
              <a:t>복잡함을 표현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Gartner </a:t>
            </a:r>
            <a:r>
              <a:rPr lang="ko-KR" altLang="en-US" dirty="0"/>
              <a:t>의 </a:t>
            </a:r>
            <a:r>
              <a:rPr lang="en-US" altLang="ko-KR" dirty="0"/>
              <a:t>Big Data </a:t>
            </a:r>
          </a:p>
          <a:p>
            <a:pPr lvl="1"/>
            <a:r>
              <a:rPr lang="en-US" altLang="ko-KR" dirty="0"/>
              <a:t>3V = Volume + Variety + Velocity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8D69E-E9DA-4AE2-9959-85D6E8E84E4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5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 </a:t>
            </a:r>
            <a:r>
              <a:rPr lang="en-US" dirty="0"/>
              <a:t>: 1-Scale (Volume)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Volume</a:t>
            </a:r>
          </a:p>
          <a:p>
            <a:pPr lvl="1"/>
            <a:r>
              <a:rPr lang="en-US" altLang="ko-KR" dirty="0"/>
              <a:t>2009</a:t>
            </a:r>
            <a:r>
              <a:rPr lang="ko-KR" altLang="en-US" dirty="0"/>
              <a:t>년</a:t>
            </a:r>
            <a:r>
              <a:rPr lang="en-US" altLang="ko-KR" dirty="0"/>
              <a:t> 0.8ZB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en-US" dirty="0"/>
              <a:t>35ZB</a:t>
            </a:r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33 ZB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175 ZB</a:t>
            </a:r>
            <a:r>
              <a:rPr lang="ko-KR" altLang="en-US" dirty="0"/>
              <a:t> </a:t>
            </a:r>
            <a:r>
              <a:rPr lang="en-US" altLang="ko-KR" dirty="0"/>
              <a:t>(IDC)</a:t>
            </a:r>
            <a:endParaRPr lang="en-US" dirty="0"/>
          </a:p>
          <a:p>
            <a:pPr lvl="1"/>
            <a:r>
              <a:rPr lang="ko-KR" altLang="en-US" dirty="0"/>
              <a:t>지수적으로 증가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53" y="3225285"/>
            <a:ext cx="4236909" cy="22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8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 </a:t>
            </a:r>
            <a:r>
              <a:rPr lang="en-US" dirty="0"/>
              <a:t>: 2-Complexity (Variety)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형태 및 구조</a:t>
            </a:r>
            <a:endParaRPr lang="en-US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 dirty="0"/>
              <a:t>,</a:t>
            </a:r>
            <a:r>
              <a:rPr lang="ko-KR" altLang="en-US" dirty="0"/>
              <a:t> 이미지</a:t>
            </a:r>
            <a:r>
              <a:rPr lang="en-US" altLang="ko-KR" dirty="0"/>
              <a:t>,</a:t>
            </a:r>
            <a:r>
              <a:rPr lang="ko-KR" altLang="en-US" dirty="0"/>
              <a:t> 오디오</a:t>
            </a:r>
            <a:r>
              <a:rPr lang="en-US" altLang="ko-KR" dirty="0"/>
              <a:t>,</a:t>
            </a:r>
            <a:r>
              <a:rPr lang="ko-KR" altLang="en-US" dirty="0"/>
              <a:t> 비디오</a:t>
            </a:r>
            <a:r>
              <a:rPr lang="en-US" altLang="ko-KR" dirty="0"/>
              <a:t>,</a:t>
            </a:r>
            <a:r>
              <a:rPr lang="ko-KR" altLang="en-US" dirty="0"/>
              <a:t> 시퀀스</a:t>
            </a:r>
            <a:r>
              <a:rPr lang="en-US" altLang="ko-KR" dirty="0"/>
              <a:t>,</a:t>
            </a:r>
            <a:r>
              <a:rPr lang="ko-KR" altLang="en-US" dirty="0"/>
              <a:t> 시계열</a:t>
            </a:r>
            <a:r>
              <a:rPr lang="en-US" altLang="ko-KR" dirty="0"/>
              <a:t>,</a:t>
            </a:r>
            <a:r>
              <a:rPr lang="ko-KR" altLang="en-US" dirty="0"/>
              <a:t> 소셜 미디어 데이터</a:t>
            </a:r>
            <a:r>
              <a:rPr lang="en-US" altLang="ko-KR" dirty="0"/>
              <a:t>,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ko-KR" altLang="en-US" dirty="0"/>
              <a:t>정적인 데이터</a:t>
            </a:r>
            <a:r>
              <a:rPr lang="en-US" altLang="ko-KR" dirty="0"/>
              <a:t>,</a:t>
            </a:r>
            <a:r>
              <a:rPr lang="ko-KR" altLang="en-US" dirty="0"/>
              <a:t> 스트리밍 데이터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46" y="2541549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034" y="2518485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246" y="3969611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538" y="5363575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028" y="3817474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790" y="5275136"/>
            <a:ext cx="1527524" cy="123432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9319" y="3480389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dirty="0">
                <a:solidFill>
                  <a:srgbClr val="FF0000"/>
                </a:solidFill>
              </a:rPr>
              <a:t>To extract knowledge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4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 </a:t>
            </a:r>
            <a:r>
              <a:rPr lang="en-US" dirty="0"/>
              <a:t>: 3-Speed (Velocity)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발생 속도가 빠르고 처리역시 빠르게 되어야 함</a:t>
            </a:r>
            <a:endParaRPr lang="en-US" dirty="0"/>
          </a:p>
          <a:p>
            <a:r>
              <a:rPr lang="ko-KR" altLang="en-US" dirty="0"/>
              <a:t>분석과 결정이 늦어지면 금전</a:t>
            </a:r>
            <a:r>
              <a:rPr lang="en-US" altLang="ko-KR" dirty="0"/>
              <a:t>,</a:t>
            </a:r>
            <a:r>
              <a:rPr lang="ko-KR" altLang="en-US" dirty="0"/>
              <a:t> 생명에 영향을 줌</a:t>
            </a:r>
            <a:endParaRPr lang="en-US" altLang="ko-KR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Examples</a:t>
            </a:r>
          </a:p>
          <a:p>
            <a:pPr lvl="1"/>
            <a:r>
              <a:rPr lang="ko-KR" altLang="en-US" dirty="0">
                <a:sym typeface="Wingdings"/>
              </a:rPr>
              <a:t>온라인 프로모션 </a:t>
            </a:r>
            <a:r>
              <a:rPr lang="en-US" dirty="0">
                <a:sym typeface="Wingdings"/>
              </a:rPr>
              <a:t>E-Promotions: </a:t>
            </a:r>
            <a:r>
              <a:rPr lang="ko-KR" altLang="en-US" dirty="0">
                <a:sym typeface="Wingdings"/>
              </a:rPr>
              <a:t>고객의 현재 위치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구매 기록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선호 대상에 따라 프로모션 메시지 전송</a:t>
            </a:r>
            <a:endParaRPr lang="en-US" altLang="ko-KR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헬스케어 모니터링</a:t>
            </a:r>
            <a:r>
              <a:rPr lang="en-US" dirty="0">
                <a:sym typeface="Wingdings"/>
              </a:rPr>
              <a:t>: </a:t>
            </a:r>
            <a:r>
              <a:rPr lang="ko-KR" altLang="en-US" dirty="0">
                <a:sym typeface="Wingdings"/>
              </a:rPr>
              <a:t>환자의 신체와 활동 내역을 센서로 실시간 모니터링하여 위급상황 알림</a:t>
            </a:r>
            <a:endParaRPr lang="en-US" dirty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가스 터빈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항공기 엔진 모니터링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en-US" altLang="ko-KR" dirty="0">
                <a:sym typeface="Wingdings"/>
              </a:rPr>
              <a:t> </a:t>
            </a:r>
            <a:r>
              <a:rPr lang="ko-KR" altLang="en-US" dirty="0"/>
              <a:t>데이터 생성</a:t>
            </a:r>
            <a:r>
              <a:rPr lang="en-US" altLang="ko-KR" dirty="0"/>
              <a:t>/</a:t>
            </a:r>
            <a:r>
              <a:rPr lang="ko-KR" altLang="en-US" dirty="0"/>
              <a:t>소비 모델의 변경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81" y="2315939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89" y="2315939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390" y="1855681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Old Model: </a:t>
            </a:r>
            <a:r>
              <a:rPr lang="en-US" dirty="0"/>
              <a:t>Few companies are generating data, all others are consuming data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760" y="2225013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171228" y="2508782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00389" y="3691647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New Model: </a:t>
              </a:r>
              <a:r>
                <a:rPr lang="en-US" dirty="0"/>
                <a:t>all of us are generating data, and all of us are consuming data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89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1958" y="2121819"/>
            <a:ext cx="152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처리 기술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7099" y="2596746"/>
            <a:ext cx="164606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 Core </a:t>
            </a: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466" y="5093173"/>
            <a:ext cx="13321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Disk-Mem</a:t>
            </a:r>
          </a:p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전송</a:t>
            </a: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37" y="3705993"/>
            <a:ext cx="13321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CPU-Mem 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전송 </a:t>
            </a: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155" name="AutoShape 11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7" name="AutoShape 13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7321236" y="5157191"/>
            <a:ext cx="864096" cy="56828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096366" y="5776437"/>
            <a:ext cx="1413002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지속적인 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확장 가능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69008" y="3818516"/>
            <a:ext cx="108012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컨트롤러</a:t>
            </a:r>
            <a:endParaRPr lang="en-US" altLang="ko-KR" sz="1400" b="1" kern="0" dirty="0">
              <a:solidFill>
                <a:prstClr val="black">
                  <a:lumMod val="95000"/>
                  <a:lumOff val="5000"/>
                </a:prstClr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83435" y="3858728"/>
            <a:ext cx="2016224" cy="21605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</a:t>
            </a:r>
          </a:p>
          <a:p>
            <a:pPr lvl="0" algn="ctr" latinLnBrk="0">
              <a:lnSpc>
                <a:spcPct val="120000"/>
              </a:lnSpc>
              <a:defRPr/>
            </a:pP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CPU, Mem, Disk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병렬로 동작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 1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대 추가로 </a:t>
            </a:r>
            <a:r>
              <a:rPr lang="ko-KR" altLang="en-US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약 </a:t>
            </a:r>
            <a:r>
              <a:rPr lang="en-US" altLang="ko-KR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1.8 </a:t>
            </a:r>
            <a:r>
              <a:rPr lang="ko-KR" altLang="en-US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배 성능 증가</a:t>
            </a:r>
            <a:endParaRPr lang="en-US" altLang="ko-KR" sz="1600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2743" y="2194917"/>
            <a:ext cx="34766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723688" y="1185709"/>
            <a:ext cx="176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수직 </a:t>
            </a:r>
            <a:r>
              <a:rPr lang="ko-KR" altLang="en-US" sz="2000" b="1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확장성</a:t>
            </a:r>
            <a:endParaRPr lang="en-US" altLang="ko-KR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0349" y="1185709"/>
            <a:ext cx="176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수평 </a:t>
            </a:r>
            <a:r>
              <a:rPr lang="ko-KR" altLang="en-US" sz="2000" b="1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확장성</a:t>
            </a:r>
            <a:endParaRPr lang="en-US" altLang="ko-KR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3162" y="6048797"/>
            <a:ext cx="133214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확장에 한계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137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</a:t>
            </a:r>
            <a:r>
              <a:rPr lang="ko-KR" altLang="en-US" dirty="0" err="1"/>
              <a:t>확장성을</a:t>
            </a:r>
            <a:r>
              <a:rPr lang="ko-KR" altLang="en-US" dirty="0"/>
              <a:t> 갖는 시스템 구축 사례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73577" y="1227052"/>
            <a:ext cx="7434128" cy="3422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0" rIns="54000" bIns="0"/>
          <a:lstStyle/>
          <a:p>
            <a:pPr algn="ctr">
              <a:spcAft>
                <a:spcPts val="700"/>
              </a:spcAft>
              <a:defRPr/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250 TB/day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데이터 처리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25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4563" y="1983609"/>
            <a:ext cx="152090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Linux, 2 Disk</a:t>
            </a:r>
          </a:p>
        </p:txBody>
      </p:sp>
      <p:sp>
        <p:nvSpPr>
          <p:cNvPr id="4106" name="AutoShape 10" descr="http://containerconversions.com/gallery/data_center_02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8" name="AutoShape 12" descr="http://containerconversions.com/gallery/data_center_02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0" name="AutoShape 14" descr="http://hight3ch.com/wp-content/uploads/2009/04/google-data-center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01171" y="3475987"/>
            <a:ext cx="19442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컨테이너 단위로 증설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65167" y="4808058"/>
            <a:ext cx="20162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저장공간 무제한</a:t>
            </a:r>
            <a:endParaRPr lang="en-US" altLang="ko-KR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 가능</a:t>
            </a:r>
            <a:endParaRPr lang="en-US" altLang="ko-KR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516" y="1629012"/>
            <a:ext cx="5197164" cy="461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542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F156-34F5-4E92-9702-78906A01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 및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B2505-2338-41D7-93D3-FA4376938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강의 목표</a:t>
            </a:r>
            <a:endParaRPr lang="en-US" altLang="ko-KR" dirty="0"/>
          </a:p>
          <a:p>
            <a:pPr lvl="1"/>
            <a:r>
              <a:rPr lang="ko-KR" altLang="en-US" dirty="0"/>
              <a:t>데이터과학 개념 및 실무를 배운다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파이썬 프로그램 언어를 이용하여 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AI</a:t>
            </a:r>
            <a:r>
              <a:rPr lang="ko-KR" altLang="en-US" dirty="0"/>
              <a:t>알고리즘 적용을 통한 분석 실습을 수행한다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강의 내용</a:t>
            </a:r>
            <a:endParaRPr lang="en-US" altLang="ko-KR" dirty="0"/>
          </a:p>
          <a:p>
            <a:pPr lvl="1"/>
            <a:r>
              <a:rPr lang="ko-KR" altLang="en-US" dirty="0"/>
              <a:t>데이터과학 개요</a:t>
            </a:r>
          </a:p>
          <a:p>
            <a:pPr lvl="1"/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탐구</a:t>
            </a:r>
            <a:r>
              <a:rPr lang="en-US" altLang="ko-KR" dirty="0"/>
              <a:t>, </a:t>
            </a:r>
            <a:r>
              <a:rPr lang="ko-KR" altLang="en-US" dirty="0"/>
              <a:t>시각화 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기계학습 기반 데이터 과학</a:t>
            </a:r>
            <a:endParaRPr lang="en-US" altLang="ko-KR" dirty="0"/>
          </a:p>
          <a:p>
            <a:pPr lvl="1"/>
            <a:r>
              <a:rPr lang="ko-KR" altLang="en-US" dirty="0"/>
              <a:t>텍스트 마이닝 </a:t>
            </a:r>
            <a:r>
              <a:rPr lang="en-US" altLang="ko-KR" dirty="0"/>
              <a:t>(</a:t>
            </a:r>
            <a:r>
              <a:rPr lang="ko-KR" altLang="en-US" dirty="0"/>
              <a:t>자연어 처리 기초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8290F-32A3-409E-BB58-9A3D7429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17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B16A2-0E15-86BF-E0AA-D4B16A1E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페이스북 </a:t>
            </a:r>
            <a:r>
              <a:rPr lang="ko-KR" altLang="en-US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오픈컴퓨트프로젝트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(OCP) </a:t>
            </a:r>
            <a:r>
              <a:rPr lang="ko-KR" altLang="en-US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랙서버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E5E691-CA11-66B2-5EC4-85D2BBBA9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56" y="1842294"/>
            <a:ext cx="52387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3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소개</a:t>
            </a:r>
            <a:endParaRPr lang="en-US" altLang="ko-KR" dirty="0"/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평가방법</a:t>
            </a:r>
          </a:p>
          <a:p>
            <a:pPr lvl="1"/>
            <a:r>
              <a:rPr lang="ko-KR" altLang="en-US" dirty="0"/>
              <a:t>중간 및 기말 시험 </a:t>
            </a:r>
            <a:r>
              <a:rPr lang="en-US" altLang="ko-KR" dirty="0"/>
              <a:t>: 50 %</a:t>
            </a:r>
          </a:p>
          <a:p>
            <a:pPr lvl="1"/>
            <a:r>
              <a:rPr lang="ko-KR" altLang="en-US" dirty="0"/>
              <a:t>과제 및 프로젝트 </a:t>
            </a:r>
            <a:r>
              <a:rPr lang="en-US" altLang="ko-KR" dirty="0"/>
              <a:t>: 40 %</a:t>
            </a:r>
          </a:p>
          <a:p>
            <a:pPr lvl="1"/>
            <a:r>
              <a:rPr lang="ko-KR" altLang="en-US" dirty="0"/>
              <a:t>출석 </a:t>
            </a:r>
            <a:r>
              <a:rPr lang="en-US" altLang="ko-KR" dirty="0"/>
              <a:t>: 10%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실습 환경</a:t>
            </a:r>
            <a:endParaRPr lang="en-US" altLang="ko-KR" dirty="0"/>
          </a:p>
          <a:p>
            <a:pPr lvl="1"/>
            <a:r>
              <a:rPr lang="en-US" altLang="ko-KR" dirty="0"/>
              <a:t>Anaconda</a:t>
            </a:r>
          </a:p>
          <a:p>
            <a:pPr lvl="1"/>
            <a:r>
              <a:rPr lang="en-US" altLang="ko-KR" dirty="0"/>
              <a:t>Python + </a:t>
            </a:r>
            <a:r>
              <a:rPr lang="ko-KR" altLang="en-US" dirty="0"/>
              <a:t>데이터 분석 </a:t>
            </a:r>
            <a:r>
              <a:rPr lang="en-US" altLang="ko-KR" dirty="0"/>
              <a:t>Library (Pandas, Matplotlib, 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Scikit</a:t>
            </a:r>
            <a:r>
              <a:rPr lang="en-US" altLang="ko-KR" dirty="0"/>
              <a:t> learn,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팀 프로젝트 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주차 데이터 과학 팀프로젝트 시작</a:t>
            </a:r>
            <a:endParaRPr lang="en-US" altLang="ko-KR" dirty="0"/>
          </a:p>
          <a:p>
            <a:pPr lvl="1"/>
            <a:r>
              <a:rPr lang="ko-KR" altLang="en-US" dirty="0"/>
              <a:t>데이터 전처리 </a:t>
            </a:r>
            <a:r>
              <a:rPr lang="en-US" altLang="ko-KR" dirty="0"/>
              <a:t>+ </a:t>
            </a:r>
            <a:r>
              <a:rPr lang="ko-KR" altLang="en-US" dirty="0"/>
              <a:t>학습 </a:t>
            </a:r>
            <a:r>
              <a:rPr lang="en-US" altLang="ko-KR" dirty="0"/>
              <a:t>+ </a:t>
            </a:r>
            <a:r>
              <a:rPr lang="ko-KR" altLang="en-US" dirty="0"/>
              <a:t>예측 </a:t>
            </a:r>
            <a:r>
              <a:rPr lang="en-US" altLang="ko-KR" dirty="0"/>
              <a:t>(</a:t>
            </a:r>
            <a:r>
              <a:rPr lang="ko-KR" altLang="en-US" dirty="0"/>
              <a:t>분류</a:t>
            </a:r>
            <a:r>
              <a:rPr lang="en-US" altLang="ko-KR" dirty="0"/>
              <a:t>) + </a:t>
            </a:r>
            <a:r>
              <a:rPr lang="ko-KR" altLang="en-US" dirty="0"/>
              <a:t>시각화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15D4-49CF-4C1F-B8D0-82C94AE9478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5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E028F-F7D9-CEFB-A22E-3F0F341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02. </a:t>
            </a:r>
            <a:r>
              <a:rPr lang="ko-KR" altLang="en-US" sz="4000" dirty="0"/>
              <a:t>데이터 과학</a:t>
            </a:r>
            <a:r>
              <a:rPr lang="en-US" altLang="ko-KR" sz="4000" dirty="0"/>
              <a:t>(Data Science)</a:t>
            </a:r>
            <a:br>
              <a:rPr lang="en-US" altLang="ko-KR" sz="4000" dirty="0"/>
            </a:br>
            <a:r>
              <a:rPr lang="en-US" altLang="ko-KR" sz="4000" dirty="0"/>
              <a:t>       </a:t>
            </a:r>
            <a:r>
              <a:rPr lang="ko-KR" altLang="en-US" sz="4000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BED8A-F368-A639-18E0-BB15B2C83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03541-79C3-9E89-BE46-CC1D5DCA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6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0756-9B54-1856-F8E3-B478549D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 과학</a:t>
            </a:r>
            <a:r>
              <a:rPr lang="en-US" altLang="ko-KR" dirty="0"/>
              <a:t>(data science) </a:t>
            </a:r>
            <a:r>
              <a:rPr lang="ko-KR" altLang="en-US" dirty="0"/>
              <a:t>개요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955A-8CFF-1F4A-79D6-625E49BB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정의 </a:t>
            </a:r>
            <a:r>
              <a:rPr lang="en-US" altLang="ko-KR" dirty="0"/>
              <a:t>(</a:t>
            </a:r>
            <a:r>
              <a:rPr lang="ko-KR" altLang="en-US" dirty="0"/>
              <a:t>위키피디아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데이터 마이닝</a:t>
            </a:r>
            <a:r>
              <a:rPr lang="en-US" altLang="ko-KR" dirty="0"/>
              <a:t>(</a:t>
            </a:r>
            <a:r>
              <a:rPr lang="en-US" dirty="0"/>
              <a:t>Data Mining)</a:t>
            </a:r>
            <a:r>
              <a:rPr lang="ko-KR" altLang="en-US" dirty="0"/>
              <a:t>과 유사하게 </a:t>
            </a:r>
            <a:r>
              <a:rPr lang="ko-KR" altLang="en-US" dirty="0">
                <a:solidFill>
                  <a:srgbClr val="FF0000"/>
                </a:solidFill>
              </a:rPr>
              <a:t>정형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비정형</a:t>
            </a:r>
            <a:r>
              <a:rPr lang="ko-KR" altLang="en-US" dirty="0"/>
              <a:t> 형태를 포함한 </a:t>
            </a:r>
            <a:r>
              <a:rPr lang="ko-KR" altLang="en-US" dirty="0">
                <a:solidFill>
                  <a:srgbClr val="FF0000"/>
                </a:solidFill>
              </a:rPr>
              <a:t>다양한 데이터</a:t>
            </a:r>
            <a:r>
              <a:rPr lang="ko-KR" altLang="en-US" dirty="0"/>
              <a:t>로부터 </a:t>
            </a:r>
            <a:r>
              <a:rPr lang="ko-KR" altLang="en-US" dirty="0">
                <a:solidFill>
                  <a:srgbClr val="FF0000"/>
                </a:solidFill>
              </a:rPr>
              <a:t>지식과 인사이트를 추출</a:t>
            </a:r>
            <a:r>
              <a:rPr lang="ko-KR" altLang="en-US" dirty="0"/>
              <a:t>하는데 </a:t>
            </a:r>
            <a:r>
              <a:rPr lang="ko-KR" altLang="en-US" dirty="0">
                <a:solidFill>
                  <a:srgbClr val="FF0000"/>
                </a:solidFill>
              </a:rPr>
              <a:t>과학적 방법론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프로세스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알고리즘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시스템을 동원하는 융합분야</a:t>
            </a:r>
          </a:p>
          <a:p>
            <a:pPr lvl="1"/>
            <a:r>
              <a:rPr lang="ko-KR" altLang="en-US" dirty="0"/>
              <a:t>데이터를 통해 </a:t>
            </a:r>
            <a:r>
              <a:rPr lang="ko-KR" altLang="en-US" dirty="0">
                <a:solidFill>
                  <a:srgbClr val="FF0000"/>
                </a:solidFill>
              </a:rPr>
              <a:t>실제 현상을 이해하고 분석하는데 통계학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데이터 분석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기계학습과 연관된 방법론을 통합하는 개념</a:t>
            </a:r>
            <a:r>
              <a:rPr lang="ko-KR" altLang="en-US" dirty="0"/>
              <a:t>으로 정의되기도 함</a:t>
            </a:r>
            <a:endParaRPr lang="en-US" altLang="ko-KR" dirty="0"/>
          </a:p>
          <a:p>
            <a:pPr lvl="1"/>
            <a:r>
              <a:rPr lang="ko-KR" altLang="en-US" dirty="0"/>
              <a:t>사용되는 기술 </a:t>
            </a:r>
            <a:r>
              <a:rPr lang="en-US" altLang="ko-KR" dirty="0"/>
              <a:t>: </a:t>
            </a:r>
            <a:r>
              <a:rPr lang="ko-KR" altLang="en-US" dirty="0"/>
              <a:t> 수학</a:t>
            </a:r>
            <a:r>
              <a:rPr lang="en-US" altLang="ko-KR" dirty="0"/>
              <a:t>, </a:t>
            </a:r>
            <a:r>
              <a:rPr lang="ko-KR" altLang="en-US" dirty="0"/>
              <a:t>통계학</a:t>
            </a:r>
            <a:r>
              <a:rPr lang="en-US" altLang="ko-KR" dirty="0"/>
              <a:t>, </a:t>
            </a:r>
            <a:r>
              <a:rPr lang="ko-KR" altLang="en-US" dirty="0"/>
              <a:t>컴퓨터 과학</a:t>
            </a:r>
            <a:r>
              <a:rPr lang="en-US" altLang="ko-KR" dirty="0"/>
              <a:t>, </a:t>
            </a:r>
            <a:r>
              <a:rPr lang="ko-KR" altLang="en-US" dirty="0"/>
              <a:t>정보공학</a:t>
            </a:r>
            <a:r>
              <a:rPr lang="en-US" altLang="ko-KR" dirty="0"/>
              <a:t>, </a:t>
            </a:r>
            <a:r>
              <a:rPr lang="ko-KR" altLang="en-US" dirty="0"/>
              <a:t>패턴인식</a:t>
            </a:r>
            <a:r>
              <a:rPr lang="en-US" altLang="ko-KR" dirty="0"/>
              <a:t>, </a:t>
            </a:r>
            <a:r>
              <a:rPr lang="ko-KR" altLang="en-US" dirty="0"/>
              <a:t>기계학습</a:t>
            </a:r>
            <a:r>
              <a:rPr lang="en-US" altLang="ko-KR" dirty="0"/>
              <a:t>, </a:t>
            </a:r>
            <a:r>
              <a:rPr lang="ko-KR" altLang="en-US" dirty="0"/>
              <a:t>데이터마이닝</a:t>
            </a:r>
            <a:r>
              <a:rPr lang="en-US" altLang="ko-KR" dirty="0"/>
              <a:t>, </a:t>
            </a:r>
            <a:r>
              <a:rPr lang="ko-KR" altLang="en-US" dirty="0"/>
              <a:t>데이터베이스 등</a:t>
            </a:r>
            <a:endParaRPr lang="en-US" altLang="ko-KR" dirty="0"/>
          </a:p>
          <a:p>
            <a:pPr lvl="1"/>
            <a:r>
              <a:rPr lang="ko-KR" altLang="en-US" dirty="0"/>
              <a:t> 생물학</a:t>
            </a:r>
            <a:r>
              <a:rPr lang="en-US" altLang="ko-KR" dirty="0"/>
              <a:t>, </a:t>
            </a:r>
            <a:r>
              <a:rPr lang="ko-KR" altLang="en-US" dirty="0"/>
              <a:t>의학</a:t>
            </a:r>
            <a:r>
              <a:rPr lang="en-US" altLang="ko-KR" dirty="0"/>
              <a:t>, </a:t>
            </a:r>
            <a:r>
              <a:rPr lang="ko-KR" altLang="en-US" dirty="0"/>
              <a:t>공학</a:t>
            </a:r>
            <a:r>
              <a:rPr lang="en-US" altLang="ko-KR" dirty="0"/>
              <a:t>, </a:t>
            </a:r>
            <a:r>
              <a:rPr lang="ko-KR" altLang="en-US" dirty="0"/>
              <a:t>사회학</a:t>
            </a:r>
            <a:r>
              <a:rPr lang="en-US" altLang="ko-KR" dirty="0"/>
              <a:t>, </a:t>
            </a:r>
            <a:r>
              <a:rPr lang="ko-KR" altLang="en-US" dirty="0"/>
              <a:t>인문과학 등의 여러 분야에 응용</a:t>
            </a:r>
            <a:endParaRPr lang="en-US" altLang="ko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6EFA-D577-22E7-E540-D32735B6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10436-428E-2BA7-774A-CCEB32F7B2DE}"/>
              </a:ext>
            </a:extLst>
          </p:cNvPr>
          <p:cNvSpPr txBox="1"/>
          <p:nvPr/>
        </p:nvSpPr>
        <p:spPr>
          <a:xfrm>
            <a:off x="748729" y="5249172"/>
            <a:ext cx="6492240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/>
              <a:t>데이터 마이닝</a:t>
            </a:r>
            <a:r>
              <a:rPr lang="en-US" altLang="ko-KR" sz="1400" b="1" dirty="0"/>
              <a:t>(data mining)</a:t>
            </a:r>
          </a:p>
          <a:p>
            <a:r>
              <a:rPr lang="ko-KR" altLang="en-US" sz="1400" dirty="0"/>
              <a:t>실제 대규모 데이터에서 암묵적인</a:t>
            </a:r>
            <a:r>
              <a:rPr lang="en-US" altLang="ko-KR" sz="1400" dirty="0"/>
              <a:t>, </a:t>
            </a:r>
            <a:r>
              <a:rPr lang="ko-KR" altLang="en-US" sz="1400" dirty="0"/>
              <a:t>이전에 알려지지 않은</a:t>
            </a:r>
            <a:r>
              <a:rPr lang="en-US" altLang="ko-KR" sz="1400" dirty="0"/>
              <a:t>, </a:t>
            </a:r>
            <a:r>
              <a:rPr lang="ko-KR" altLang="en-US" sz="1400" dirty="0"/>
              <a:t>잠재적으로 유용할 것 같은 정보를 추출하는 체계적인 과정</a:t>
            </a:r>
          </a:p>
          <a:p>
            <a:endParaRPr lang="ko-KR" altLang="en-US" sz="1400" dirty="0"/>
          </a:p>
          <a:p>
            <a:r>
              <a:rPr lang="ko-KR" altLang="en-US" sz="1400" dirty="0"/>
              <a:t>데이터베이스에서 지식 발견</a:t>
            </a:r>
            <a:r>
              <a:rPr lang="en-US" altLang="ko-KR" sz="1400" dirty="0"/>
              <a:t>(Knowledge Discovery in Database, KDD) </a:t>
            </a:r>
            <a:r>
              <a:rPr lang="ko-KR" altLang="en-US" sz="1400" dirty="0"/>
              <a:t>라고도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67D1A-7C8B-D7FB-6C95-46D34ECEC7B4}"/>
              </a:ext>
            </a:extLst>
          </p:cNvPr>
          <p:cNvSpPr txBox="1"/>
          <p:nvPr/>
        </p:nvSpPr>
        <p:spPr>
          <a:xfrm>
            <a:off x="748729" y="4280876"/>
            <a:ext cx="6492240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/>
              <a:t>지식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인사이트 </a:t>
            </a:r>
            <a:r>
              <a:rPr lang="en-US" altLang="ko-KR" sz="1400" b="1" dirty="0"/>
              <a:t>?? </a:t>
            </a:r>
            <a:r>
              <a:rPr lang="ko-KR" altLang="en-US" sz="1400" b="1" dirty="0"/>
              <a:t>미국 월마트 장바구니 분석 사례</a:t>
            </a:r>
            <a:endParaRPr lang="en-US" altLang="ko-KR" sz="1400" b="1" dirty="0"/>
          </a:p>
          <a:p>
            <a:r>
              <a:rPr lang="ko-KR" altLang="en-US" sz="1400" dirty="0"/>
              <a:t>맥주와 기저귀</a:t>
            </a:r>
            <a:r>
              <a:rPr lang="en-US" altLang="ko-KR" sz="1400" dirty="0"/>
              <a:t> : ‘</a:t>
            </a:r>
            <a:r>
              <a:rPr lang="ko-KR" altLang="en-US" sz="1400" dirty="0"/>
              <a:t>기저귀를 사는 젊은 남성 고객은 맥주도 사더라</a:t>
            </a:r>
            <a:r>
              <a:rPr lang="en-US" altLang="ko-KR" sz="1400" dirty="0"/>
              <a:t>’</a:t>
            </a:r>
          </a:p>
          <a:p>
            <a:r>
              <a:rPr lang="ko-KR" altLang="en-US" sz="1400" dirty="0"/>
              <a:t>딸기과자와 맥주 </a:t>
            </a:r>
            <a:r>
              <a:rPr lang="en-US" altLang="ko-KR" sz="1400" dirty="0"/>
              <a:t>: ‘</a:t>
            </a:r>
            <a:r>
              <a:rPr lang="ko-KR" altLang="en-US" sz="1400" dirty="0"/>
              <a:t>허리케인 오기 전에는 딸기과자와 맥주가 많이 팔린다</a:t>
            </a:r>
            <a:r>
              <a:rPr lang="en-US" altLang="ko-KR" sz="1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62029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0BC9-C4A7-5438-906E-7C7978E9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Science) </a:t>
            </a:r>
            <a:r>
              <a:rPr lang="ko-KR" altLang="en-US" dirty="0"/>
              <a:t>개요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1383-E3A8-582B-C028-5E013F61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정의 </a:t>
            </a:r>
            <a:r>
              <a:rPr lang="en-US" altLang="ko-KR" dirty="0"/>
              <a:t>(</a:t>
            </a:r>
            <a:r>
              <a:rPr lang="ko-KR" altLang="en-US" dirty="0"/>
              <a:t>위키피디아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interdisciplinary field that </a:t>
            </a:r>
            <a:r>
              <a:rPr lang="en-US" altLang="ko-KR" dirty="0">
                <a:solidFill>
                  <a:srgbClr val="FF0000"/>
                </a:solidFill>
              </a:rPr>
              <a:t>uses scientific methods, processes, algorithms and systems </a:t>
            </a:r>
            <a:r>
              <a:rPr lang="en-US" altLang="ko-KR" dirty="0"/>
              <a:t>to </a:t>
            </a:r>
            <a:r>
              <a:rPr lang="en-US" altLang="ko-KR" dirty="0">
                <a:solidFill>
                  <a:srgbClr val="FF0000"/>
                </a:solidFill>
              </a:rPr>
              <a:t>extract knowledge and insights </a:t>
            </a:r>
            <a:r>
              <a:rPr lang="en-US" altLang="ko-KR" dirty="0"/>
              <a:t>from </a:t>
            </a:r>
            <a:r>
              <a:rPr lang="en-US" altLang="ko-KR" dirty="0">
                <a:solidFill>
                  <a:srgbClr val="FF0000"/>
                </a:solidFill>
              </a:rPr>
              <a:t>noisy, structured and unstructured data</a:t>
            </a:r>
            <a:r>
              <a:rPr lang="en-US" altLang="ko-KR" dirty="0"/>
              <a:t>, and apply knowledge from data across a broad range of application domains. </a:t>
            </a:r>
          </a:p>
          <a:p>
            <a:pPr lvl="1"/>
            <a:r>
              <a:rPr lang="en-US" altLang="ko-KR" dirty="0"/>
              <a:t>related to data mining, machine learning and big data</a:t>
            </a:r>
          </a:p>
          <a:p>
            <a:pPr lvl="1"/>
            <a:r>
              <a:rPr lang="en-US" altLang="ko-KR" dirty="0"/>
              <a:t>unify statistics, data analysis, informatics, and their related methods in order to "understand and analyze actual phenomena with data</a:t>
            </a:r>
          </a:p>
          <a:p>
            <a:pPr lvl="1"/>
            <a:r>
              <a:rPr lang="en-US" altLang="ko-KR" dirty="0"/>
              <a:t>uses techniques and theories drawn from many fields within the context of mathematics, statistics, computer science, information science, and domain knowledge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E7B15-82E7-9A91-379D-FC94E972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0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A381B-B5EA-AC05-190E-CE752388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과학 </a:t>
            </a:r>
            <a:r>
              <a:rPr lang="en-US" altLang="ko-KR" dirty="0"/>
              <a:t>(Data</a:t>
            </a:r>
            <a:r>
              <a:rPr lang="ko-KR" altLang="en-US" dirty="0"/>
              <a:t> </a:t>
            </a:r>
            <a:r>
              <a:rPr lang="en-US" altLang="ko-KR" dirty="0"/>
              <a:t>Science)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9743C-4362-84B8-8E65-6741B118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 다른 정의</a:t>
            </a:r>
            <a:endParaRPr lang="en-US" altLang="ko-KR" dirty="0"/>
          </a:p>
          <a:p>
            <a:pPr lvl="1"/>
            <a:r>
              <a:rPr lang="ko-KR" altLang="en-US" dirty="0"/>
              <a:t>컴퓨팅 기술</a:t>
            </a:r>
            <a:r>
              <a:rPr lang="en-US" altLang="ko-KR" dirty="0"/>
              <a:t>, </a:t>
            </a:r>
            <a:r>
              <a:rPr lang="ko-KR" altLang="en-US" dirty="0"/>
              <a:t>분산 컴퓨팅 기술</a:t>
            </a:r>
            <a:r>
              <a:rPr lang="en-US" altLang="ko-KR" dirty="0"/>
              <a:t>, </a:t>
            </a:r>
            <a:r>
              <a:rPr lang="ko-KR" altLang="en-US" dirty="0"/>
              <a:t>데이터 마이닝</a:t>
            </a:r>
            <a:r>
              <a:rPr lang="en-US" altLang="ko-KR" dirty="0"/>
              <a:t>, </a:t>
            </a:r>
            <a:r>
              <a:rPr lang="ko-KR" altLang="en-US" dirty="0"/>
              <a:t>기계학습</a:t>
            </a:r>
            <a:r>
              <a:rPr lang="en-US" altLang="ko-KR" dirty="0"/>
              <a:t>, </a:t>
            </a: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통계학</a:t>
            </a:r>
            <a:r>
              <a:rPr lang="en-US" altLang="ko-KR" dirty="0"/>
              <a:t>, </a:t>
            </a:r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시각화에 해당하는 학술분야를 융합해서 데이터 분석 실무에 활용할 수 있게 응용하고 이렇게 융합된 것을 아울러 통칭하는 용어</a:t>
            </a:r>
            <a:endParaRPr lang="en-US" altLang="ko-KR" dirty="0"/>
          </a:p>
          <a:p>
            <a:pPr lvl="1"/>
            <a:r>
              <a:rPr lang="ko-KR" altLang="en-US" dirty="0"/>
              <a:t>새로 생겨난 것이 아닌 기존에 있던 데이터분석이나 데이터해석을 더 명확하게 과학적으로 해야 함을 의미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3FE331-7162-073C-57AD-DDA1AD38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7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1648</TotalTime>
  <Words>1413</Words>
  <Application>Microsoft Office PowerPoint</Application>
  <PresentationFormat>화면 슬라이드 쇼(4:3)</PresentationFormat>
  <Paragraphs>245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Rix모던고딕 M</vt:lpstr>
      <vt:lpstr>굴림</vt:lpstr>
      <vt:lpstr>나눔바른고딕</vt:lpstr>
      <vt:lpstr>맑은 고딕</vt:lpstr>
      <vt:lpstr>한컴산뜻돋움</vt:lpstr>
      <vt:lpstr>Arial</vt:lpstr>
      <vt:lpstr>Calibri</vt:lpstr>
      <vt:lpstr>Times New Roman</vt:lpstr>
      <vt:lpstr>Wingdings</vt:lpstr>
      <vt:lpstr>Office 테마</vt:lpstr>
      <vt:lpstr>Data Science 01. 강의 소개 및 Data Science 소개</vt:lpstr>
      <vt:lpstr>01. 강의 소개</vt:lpstr>
      <vt:lpstr>강의 목표 및 내용</vt:lpstr>
      <vt:lpstr>강의 교재</vt:lpstr>
      <vt:lpstr>강의 소개</vt:lpstr>
      <vt:lpstr>02. 데이터 과학(Data Science)        개요</vt:lpstr>
      <vt:lpstr>데이터 과학(data science) 개요</vt:lpstr>
      <vt:lpstr>데이터 과학 (Data Science) 개요</vt:lpstr>
      <vt:lpstr>데이터 과학 (Data Science) 개요</vt:lpstr>
      <vt:lpstr>데이터 분석 vs 데이터 과학</vt:lpstr>
      <vt:lpstr>데이터 과학 vs 빅데이터</vt:lpstr>
      <vt:lpstr>데이터 사이언스에 필요한 기술</vt:lpstr>
      <vt:lpstr>데이터 과학 (Data Science)</vt:lpstr>
      <vt:lpstr>PowerPoint 프레젠테이션</vt:lpstr>
      <vt:lpstr>50 Best Jobs in America for 2022</vt:lpstr>
      <vt:lpstr>03. 빅데이터(Bigdata) 소개</vt:lpstr>
      <vt:lpstr>저장 용량 용어</vt:lpstr>
      <vt:lpstr>데이터 증가 현황</vt:lpstr>
      <vt:lpstr>데이터 증가 크기 (해외) - 2015년 기준</vt:lpstr>
      <vt:lpstr>데이터의 증가 크기 (국내) – 2015년 기준</vt:lpstr>
      <vt:lpstr>PowerPoint 프레젠테이션</vt:lpstr>
      <vt:lpstr>Bigdata 정의</vt:lpstr>
      <vt:lpstr>Bigdata 의 특성</vt:lpstr>
      <vt:lpstr>Bigdata 의 특성 : 1-Scale (Volume)</vt:lpstr>
      <vt:lpstr>Bigdata 의 특성 : 2-Complexity (Variety)</vt:lpstr>
      <vt:lpstr>Bigdata 의 특성 : 3-Speed (Velocity)</vt:lpstr>
      <vt:lpstr>Bigdata  데이터 생성/소비 모델의 변경</vt:lpstr>
      <vt:lpstr>Bigdata 처리 기술</vt:lpstr>
      <vt:lpstr>수평 확장성을 갖는 시스템 구축 사례</vt:lpstr>
      <vt:lpstr>페이스북 오픈컴퓨트프로젝트(OCP) 랙서버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Song Seokil</cp:lastModifiedBy>
  <cp:revision>1</cp:revision>
  <dcterms:created xsi:type="dcterms:W3CDTF">2022-03-10T14:08:59Z</dcterms:created>
  <dcterms:modified xsi:type="dcterms:W3CDTF">2022-08-30T05:58:11Z</dcterms:modified>
</cp:coreProperties>
</file>